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389120" cy="68580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389120" y="0"/>
            <a:ext cx="779983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206240" y="0"/>
            <a:ext cx="365760" cy="685800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097280"/>
            <a:ext cx="3840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  <a:latin typeface="Calibri"/>
              </a:rPr>
              <a:t>EDALFOOD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286000"/>
            <a:ext cx="3840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0A500"/>
                </a:solidFill>
                <a:latin typeface="Calibri"/>
              </a:rPr>
              <a:t>GLOBAL SERVICES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3047238" cy="3810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3108960"/>
            <a:ext cx="3840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FF"/>
                </a:solidFill>
                <a:latin typeface="Calibri"/>
              </a:rPr>
              <a:t>Plataforma Digital Integral
para la Diaspora Haitiana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438912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AABBDD"/>
                </a:solidFill>
                <a:latin typeface="Calibri"/>
              </a:rPr>
              <a:t>Guia de Usuario y Semina­rio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8229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500"/>
                </a:solidFill>
                <a:latin typeface="Calibri"/>
              </a:rPr>
              <a:t>Contenido de la presentacion: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280160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1. Que es Edalfood?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1673352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2. Remesas en Efectivo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2066544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3. Pedidos de Productos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2459736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4. Punto de Venta (POS)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2852928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5. Cabotaje y Envios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0" y="3246120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6. Kits de Comida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80" y="3639312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7. Panel de Agentes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80" y="4032504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8. Panel de Negocios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4425696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9. Wallet y Comisiones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4818888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10. Rastreo de Pedidos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5212080"/>
            <a:ext cx="6858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11. Administracion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0" y="6217920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8899AA"/>
                </a:solidFill>
                <a:latin typeface="Calibri"/>
              </a:rPr>
              <a:t>global-food-services-1.replit.app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12188952" cy="54864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C1C2E"/>
                </a:solidFill>
                <a:latin typeface="Calibri"/>
              </a:rPr>
              <a:t>Wallet y Sistema de Comisiones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C1C2E"/>
                </a:solidFill>
                <a:latin typeface="Calibri"/>
              </a:rPr>
              <a:t>Cada usuario, agente y negocio tiene una cartera digital integrada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5029200" cy="27432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00" cy="45720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9202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EDALFOOD WALLET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688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FF"/>
                </a:solidFill>
                <a:latin typeface="Calibri"/>
              </a:rPr>
              <a:t>Saldo Disponible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834640"/>
            <a:ext cx="2743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A500"/>
                </a:solidFill>
                <a:latin typeface="Calibri"/>
              </a:rPr>
              <a:t>$ 0.00 USD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4747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BBFF"/>
                </a:solidFill>
                <a:latin typeface="Calibri"/>
              </a:rPr>
              <a:t>AG-2025-000001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206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AGENTE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60720" y="173736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2E"/>
                </a:solidFill>
                <a:latin typeface="Calibri"/>
              </a:rPr>
              <a:t>Como funciona?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60720" y="2286000"/>
            <a:ext cx="59436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760720" y="2286000"/>
            <a:ext cx="54864" cy="9601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0" y="2377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Comisiones Automaticas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2761488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55"/>
                </a:solidFill>
                <a:latin typeface="Calibri"/>
              </a:rPr>
              <a:t>Cada servicio procesado genera una comision que se acredita automaticamente al wallet del agente o negocio.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60720" y="3383280"/>
            <a:ext cx="59436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760720" y="3383280"/>
            <a:ext cx="54864" cy="9601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0" y="34747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Tipos de Wallet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858768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55"/>
                </a:solidFill>
                <a:latin typeface="Calibri"/>
              </a:rPr>
              <a:t>Agente (purpura), Negocio (verde), Admin (azul oscuro). Cada uno con gradiente visual distintivo.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60720" y="4480560"/>
            <a:ext cx="59436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760720" y="4480560"/>
            <a:ext cx="54864" cy="9601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943600" y="45720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Solicitud de Retiro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0" y="4956048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55"/>
                </a:solidFill>
                <a:latin typeface="Calibri"/>
              </a:rPr>
              <a:t>El usuario solicita retiro de saldo. El administrador aprueba o rechaza la solicitud.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60720" y="5577840"/>
            <a:ext cx="59436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760720" y="5577840"/>
            <a:ext cx="54864" cy="9601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943600" y="566928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A2E"/>
                </a:solidFill>
                <a:latin typeface="Calibri"/>
              </a:rPr>
              <a:t>Historial Completo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6053328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55"/>
                </a:solidFill>
                <a:latin typeface="Calibri"/>
              </a:rPr>
              <a:t>Registro de todos los movimientos: entradas por comision y salidas por retiro.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Rastreo Publico de Pedidos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1457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A500"/>
                </a:solidFill>
                <a:latin typeface="Calibri"/>
              </a:rPr>
              <a:t>Cualquier persona puede consultar el estado de su pedido sin necesidad de crear cuenta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91640"/>
            <a:ext cx="121889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libri"/>
              </a:rPr>
              <a:t>Como usar el rastreo?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286000"/>
            <a:ext cx="5669280" cy="18288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2286000"/>
            <a:ext cx="731520" cy="18288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283464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450592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Acceder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2907792"/>
            <a:ext cx="4572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Ve a la seccion 'Rastrear Pedido' en el menu principal o en la pagina de inicio de sesion. No necesitas cuenta.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2286000"/>
            <a:ext cx="5669280" cy="18288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17920" y="2286000"/>
            <a:ext cx="731520" cy="18288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55080" y="283464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2450592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Buscar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2907792"/>
            <a:ext cx="4572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Ingresa el codigo de tu pedido (ej. ORD-2025-0001) o tu nombre completo en el campo de busqueda.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4343400"/>
            <a:ext cx="5669280" cy="18288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4343400"/>
            <a:ext cx="731520" cy="18288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489204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80160" y="4507992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Ver Resultados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4965192"/>
            <a:ext cx="4572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sistema muestra tus pedidos con estado actual, fecha, total y si el pago esta confirmado.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17920" y="4343400"/>
            <a:ext cx="5669280" cy="18288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4343400"/>
            <a:ext cx="731520" cy="18288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55080" y="489204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4507992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Ver Detalles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4965192"/>
            <a:ext cx="4572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Haz clic en cualquier pedido para expandir los detalles: articulos, cantidades y notas.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Panel de Administracion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6012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Control total de la plataforma para los roles administrativos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737360"/>
            <a:ext cx="2743200" cy="164592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Admin General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377440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Acceso completo: usuarios, roles, reportes, configuracion del sistema y auditoria.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737360"/>
            <a:ext cx="2743200" cy="164592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900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Admin Servicio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377440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Supervision de pedidos, remesas, cabotajes y atencion a incidencias.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1737360"/>
            <a:ext cx="2743200" cy="164592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Gerente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377440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Reportes de ventas, seguimiento de KPIs y desempeno de agentes/negocios.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44000" y="1737360"/>
            <a:ext cx="2743200" cy="16459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8116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Finanzas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81160" y="2377440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Control de wallets, aprobacion de retiros, conciliacion de pagos y facturacion.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66160"/>
            <a:ext cx="121889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1A2E"/>
                </a:solidFill>
                <a:latin typeface="Calibri"/>
              </a:rPr>
              <a:t>Funciones clave del panel administrativo: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41148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65760" y="4114800"/>
            <a:ext cx="54864" cy="12344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30352" y="42062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Gestion de Usuarios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45902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Crear, editar, activar y desactivar cuentas de usuarios, agentes y negocios en la plataforma.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97680" y="41148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297680" y="4114800"/>
            <a:ext cx="54864" cy="12344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62272" y="42062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Control de Inventario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2272" y="45902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Supervisar el catalogo de productos, actualizar precios y gestionar el stock disponible.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29600" y="41148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229600" y="4114800"/>
            <a:ext cx="54864" cy="12344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94192" y="42062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Aprobacion de Retiros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94192" y="45902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Revisar y aprobar o rechazar solicitudes de retiro de wallet de agentes y negocios.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" y="54864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65760" y="5486400"/>
            <a:ext cx="54864" cy="12344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30352" y="55778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Tasas de Cambio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0352" y="59618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Actualizar la tasa USD/HTG que se aplica en todos los servicios de la plataforma en tiempo real.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97680" y="54864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297680" y="5486400"/>
            <a:ext cx="54864" cy="12344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462272" y="55778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Reportes y Auditoria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62272" y="59618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Generar reportes de ventas, remesas, comisiones y exportar datos en formato CSV/PDF.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229600" y="5486400"/>
            <a:ext cx="3749039" cy="123444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8229600" y="5486400"/>
            <a:ext cx="54864" cy="12344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394192" y="557784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Soporte y Tickets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94192" y="5961888"/>
            <a:ext cx="34747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CCDD"/>
                </a:solidFill>
                <a:latin typeface="Calibri"/>
              </a:rPr>
              <a:t>Gestionar tickets de soporte, atender consultas y documentar incidencias de usuarios.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12188952" cy="54864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Repartidores — Entrega a Domicilio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Los repartidores gestionan las entregas directamente desde su panel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783080"/>
            <a:ext cx="5486400" cy="109728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783080"/>
            <a:ext cx="73152" cy="109728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6928" y="187452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86A1A"/>
                </a:solidFill>
                <a:latin typeface="Calibri"/>
              </a:rPr>
              <a:t>Ver Pedidos Disponibles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228600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repartidor ve los pedidos pendientes de entrega asignados a su zona.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017520"/>
            <a:ext cx="5486400" cy="109728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" y="3017520"/>
            <a:ext cx="73152" cy="109728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" y="310896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86A1A"/>
                </a:solidFill>
                <a:latin typeface="Calibri"/>
              </a:rPr>
              <a:t>Aceptar Pedidos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" y="352044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Puede aceptar un pedido para comenzar el proceso de entrega.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251960"/>
            <a:ext cx="5486400" cy="109728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" y="4251960"/>
            <a:ext cx="73152" cy="109728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434340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86A1A"/>
                </a:solidFill>
                <a:latin typeface="Calibri"/>
              </a:rPr>
              <a:t>Modo Online/Offline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475488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Activa o desactiva su disponibilidad para recibir asignaciones de entrega.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5486400"/>
            <a:ext cx="5486400" cy="109728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65760" y="5486400"/>
            <a:ext cx="73152" cy="109728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66928" y="557784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86A1A"/>
                </a:solidFill>
                <a:latin typeface="Calibri"/>
              </a:rPr>
              <a:t>Confirmar Entrega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6928" y="598932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Marca el pedido como entregado usando el codigo unico de confirmacion del cliente.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17920" y="1737360"/>
            <a:ext cx="5486400" cy="4389120"/>
          </a:xfrm>
          <a:prstGeom prst="rect">
            <a:avLst/>
          </a:prstGeom>
          <a:solidFill>
            <a:srgbClr val="20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1737360"/>
            <a:ext cx="5486400" cy="50292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1801368"/>
            <a:ext cx="5120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REGLA IMPORTANTE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0" y="237744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E1126"/>
                </a:solidFill>
                <a:latin typeface="Calibri"/>
              </a:rPr>
              <a:t>Un repartidor NO puede marcar un pedido como entregado si el pago esta pendiente.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3291840"/>
            <a:ext cx="51206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sistema bloqueara automaticamente el boton de entrega y mostrara el indicador 'Pago Pendiente' hasta que el administrador o el negocio registre el pago del cliente.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0" y="4892040"/>
            <a:ext cx="5120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F0A500"/>
                </a:solidFill>
                <a:latin typeface="Calibri"/>
              </a:rPr>
              <a:t>Esto garantiza que ninguna mercancia sea entregada sin confirmacion de pago.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693408"/>
            <a:ext cx="12188952" cy="164592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079224" y="0"/>
            <a:ext cx="109728" cy="68580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11274552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FFFFFF"/>
                </a:solidFill>
                <a:latin typeface="Calibri"/>
              </a:rPr>
              <a:t>EDALFOOD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68880"/>
            <a:ext cx="112745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F0A500"/>
                </a:solidFill>
                <a:latin typeface="Calibri"/>
              </a:rPr>
              <a:t>GLOBAL SERVICES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3200400"/>
            <a:ext cx="3931920" cy="36576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3383280"/>
            <a:ext cx="112745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1">
                <a:solidFill>
                  <a:srgbClr val="CCDDFF"/>
                </a:solidFill>
                <a:latin typeface="Calibri"/>
              </a:rPr>
              <a:t>Conectando a la diaspora haitiana con lo que mas necesita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4114800"/>
            <a:ext cx="6675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0A500"/>
                </a:solidFill>
                <a:latin typeface="Calibri"/>
              </a:rPr>
              <a:t>Acceso a la plataforma: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4572000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global-food-services-1.replit.app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5303520"/>
            <a:ext cx="8503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99AABB"/>
                </a:solidFill>
                <a:latin typeface="Calibri"/>
              </a:rPr>
              <a:t>Para soporte o informacion adicional contacte al administrador de su agencia.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6263640"/>
            <a:ext cx="8503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67788"/>
                </a:solidFill>
                <a:latin typeface="Calibri"/>
              </a:rPr>
              <a:t>Edalfood Global Services  |  Todos los derechos reservados  | 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73152" cy="539496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82880"/>
            <a:ext cx="1164031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Que es Edalfood Global Services?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868680"/>
            <a:ext cx="116403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Una plataforma todo-en-uno para la comunidad haitiana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45920"/>
            <a:ext cx="7315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2E"/>
                </a:solidFill>
                <a:latin typeface="Calibri"/>
              </a:rPr>
              <a:t>Edalfood conecta a la diaspora haitiana con servicios esenciales desde cualquier parte del mundo. A traves de una sola plataforma los usuarios pueden enviar dinero, hacer pedidos de alimentos, gestionar envios, y mucho mas.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3108960"/>
            <a:ext cx="3657600" cy="310896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Accesible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931920"/>
            <a:ext cx="32918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Disponible 24/7 desde cualquier dispositivo con conexion a internet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80" y="3108960"/>
            <a:ext cx="3657600" cy="310896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329184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Seguro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3931920"/>
            <a:ext cx="32918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Transacciones protegidas, roles de acceso y auditoria completa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3108960"/>
            <a:ext cx="3657600" cy="310896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3291840"/>
            <a:ext cx="3291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Integral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931920"/>
            <a:ext cx="32918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Remesas, pedidos, envios, kits, comisiones en un solo lugar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400800"/>
            <a:ext cx="1145743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67788"/>
                </a:solidFill>
                <a:latin typeface="Calibri"/>
              </a:rPr>
              <a:t>Moneda base: USD  |  Conversion automatica a HTG  |  Red de agentes y negocios afiliados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12188952" cy="54864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Remesas en Efectivo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14400"/>
            <a:ext cx="112745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Envia dinero a familia y negocios en Haiti de forma rapida y segura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828800"/>
            <a:ext cx="5486400" cy="192024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828800"/>
            <a:ext cx="640080" cy="19202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33172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Iniciar Solicitud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2423160"/>
            <a:ext cx="4572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usuario crea una solicitud de remesa indicando monto en USD y datos del beneficiario en Haiti.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1828800"/>
            <a:ext cx="5486400" cy="192024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17920" y="1828800"/>
            <a:ext cx="640080" cy="19202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233172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Conversion HTG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9440" y="2423160"/>
            <a:ext cx="4572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sistema aplica la tasa de cambio vigente (actualizable) y muestra el monto equivalente en gourdas.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4023360"/>
            <a:ext cx="5486400" cy="192024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65760" y="4023360"/>
            <a:ext cx="640080" cy="19202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452628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160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Aprobacion del Agente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" y="4617720"/>
            <a:ext cx="4572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Un agente o administrador revisa, aprueba y registra el pago.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4023360"/>
            <a:ext cx="5486400" cy="1920240"/>
          </a:xfrm>
          <a:prstGeom prst="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217920" y="4023360"/>
            <a:ext cx="640080" cy="19202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309360" y="4526280"/>
            <a:ext cx="457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9440" y="4160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500"/>
                </a:solidFill>
                <a:latin typeface="Calibri"/>
              </a:rPr>
              <a:t>Notificacion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49440" y="4617720"/>
            <a:ext cx="4572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El beneficiario recibe confirmacion del envio listo para cobro.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6400800"/>
            <a:ext cx="1145743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F0A500"/>
                </a:solidFill>
                <a:latin typeface="Calibri"/>
              </a:rPr>
              <a:t>Los agentes ganan comision automatica por cada remesa procesada.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Pedidos de Productos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14400"/>
            <a:ext cx="112745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Compra articulos del catalogo y recibelos en tu direccion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1828800"/>
            <a:ext cx="1920240" cy="502920"/>
          </a:xfrm>
          <a:prstGeom prst="rect">
            <a:avLst/>
          </a:prstGeom>
          <a:solidFill>
            <a:srgbClr val="AAAA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874519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Pendiente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40280" y="1920240"/>
            <a:ext cx="18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3F87"/>
                </a:solidFill>
                <a:latin typeface="Calibri"/>
              </a:rPr>
              <a:t>-&gt;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23160" y="1828800"/>
            <a:ext cx="1920240" cy="50292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468880" y="1874519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Confirmado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1920240"/>
            <a:ext cx="18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3F87"/>
                </a:solidFill>
                <a:latin typeface="Calibri"/>
              </a:rPr>
              <a:t>-&gt;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26280" y="1828800"/>
            <a:ext cx="1920240" cy="5029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874519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En Proceso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1920240"/>
            <a:ext cx="18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3F87"/>
                </a:solidFill>
                <a:latin typeface="Calibri"/>
              </a:rPr>
              <a:t>-&gt;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9400" y="1828800"/>
            <a:ext cx="1920240" cy="50292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75120" y="1874519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En Camino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49640" y="1920240"/>
            <a:ext cx="18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3F87"/>
                </a:solidFill>
                <a:latin typeface="Calibri"/>
              </a:rPr>
              <a:t>-&gt;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732520" y="1828800"/>
            <a:ext cx="1920240" cy="50292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778240" y="1874519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Entregado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" y="2560320"/>
            <a:ext cx="2240280" cy="2103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20040" y="2560320"/>
            <a:ext cx="2240280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11480" y="2615184"/>
            <a:ext cx="2057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Catalogo de Productos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" y="3035808"/>
            <a:ext cx="2057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Navegacion por categorias con precios en USD y equivalente en HTG.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697480" y="2560320"/>
            <a:ext cx="2240280" cy="2103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697480" y="2560320"/>
            <a:ext cx="2240280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88920" y="2615184"/>
            <a:ext cx="2057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Seleccion y Carrito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88920" y="3035808"/>
            <a:ext cx="2057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Agrega productos al carrito, ajusta cantidades y confirma el pedido.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74920" y="2560320"/>
            <a:ext cx="2240280" cy="2103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074920" y="2560320"/>
            <a:ext cx="2240280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166360" y="2615184"/>
            <a:ext cx="2057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Pago y Seguimiento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66360" y="3035808"/>
            <a:ext cx="2057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Registra el pago (pendiente/pagado) y sigue el estado en tiempo real.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452360" y="2560320"/>
            <a:ext cx="2240280" cy="2103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7452360" y="2560320"/>
            <a:ext cx="2240280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543800" y="2615184"/>
            <a:ext cx="2057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Entrega a Domicilio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43800" y="3035808"/>
            <a:ext cx="2057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El repartidor asignado entrega el pedido. Solo puede marcar entregado si el pago esta confirmado.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829800" y="2560320"/>
            <a:ext cx="2240280" cy="2103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829800" y="2560320"/>
            <a:ext cx="2240280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921240" y="2615184"/>
            <a:ext cx="2057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Historial y Comprobante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21240" y="3035808"/>
            <a:ext cx="2057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Accede al historial completo de pedidos y descarga comprobantes.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0" y="0"/>
            <a:ext cx="91440" cy="685800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731520"/>
            <a:ext cx="4389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Punto de Venta
(POS)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3412906" cy="3810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2651760"/>
            <a:ext cx="4389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DFF"/>
                </a:solidFill>
                <a:latin typeface="Calibri"/>
              </a:rPr>
              <a:t>Herramienta de ventas presenciales para negocios afiliados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3383280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364992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Registro de ventas en punto fisico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867912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849624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Busqueda rapida de productos por nombre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4352544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4334256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Calculo automatico de total y cambio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4837176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818888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Historial de transacciones del negocio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5321808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5303520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Generacion de recibos y comprobantes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5806440"/>
            <a:ext cx="73152" cy="3200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5788152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Sincronizacion con inventario en linea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94960" y="731520"/>
            <a:ext cx="6400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0A500"/>
                </a:solidFill>
                <a:latin typeface="Calibri"/>
              </a:rPr>
              <a:t>Para quien es el POS?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94960" y="1463040"/>
            <a:ext cx="6400800" cy="146304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394960" y="1463040"/>
            <a:ext cx="54864" cy="14630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577840" y="1627632"/>
            <a:ext cx="6035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Negocios Afiliados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77840" y="2057400"/>
            <a:ext cx="60350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Tiendas, restaurantes y distribuidores que venden productos fisicamente a clientes locales.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94960" y="3108960"/>
            <a:ext cx="6400800" cy="146304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394960" y="3108960"/>
            <a:ext cx="54864" cy="14630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577840" y="3273552"/>
            <a:ext cx="6035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Agentes de Campo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3703320"/>
            <a:ext cx="60350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Agentes que asisten a clientes presencialmente y procesan pagos en el momento.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94960" y="4754880"/>
            <a:ext cx="6400800" cy="146304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394960" y="4754880"/>
            <a:ext cx="54864" cy="14630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577840" y="4919472"/>
            <a:ext cx="6035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Puntos de Cobro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77840" y="5349240"/>
            <a:ext cx="60350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DD"/>
                </a:solidFill>
                <a:latin typeface="Calibri"/>
              </a:rPr>
              <a:t>Ubicaciones donde los beneficiarios pueden retirar dinero de remesas en efectivo.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Cabotaje — Envio de Mercancias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11457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Gestion de envios maritimos y terrestres de mercancia hacia Haiti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920240"/>
            <a:ext cx="2103120" cy="54864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1993392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Solicitud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5880" y="2468880"/>
            <a:ext cx="54864" cy="36576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" y="2834640"/>
            <a:ext cx="2103120" cy="1828800"/>
          </a:xfrm>
          <a:prstGeom prst="rect">
            <a:avLst/>
          </a:prstGeom>
          <a:solidFill>
            <a:srgbClr val="EE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80" y="2907792"/>
            <a:ext cx="1828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El cliente registra la mercancia a enviar con peso, descripcion y destino.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1920240"/>
            <a:ext cx="2103120" cy="54864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560320" y="1993392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Cotizacion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80" y="2468880"/>
            <a:ext cx="54864" cy="36576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0320" y="2834640"/>
            <a:ext cx="2103120" cy="1828800"/>
          </a:xfrm>
          <a:prstGeom prst="rect">
            <a:avLst/>
          </a:prstGeom>
          <a:solidFill>
            <a:srgbClr val="EE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97480" y="2907792"/>
            <a:ext cx="1828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El sistema o el agente calcula el costo del envio en USD/HTG.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46320" y="1920240"/>
            <a:ext cx="2103120" cy="54864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846320" y="1993392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Recepcion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897880" y="2468880"/>
            <a:ext cx="54864" cy="36576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846320" y="2834640"/>
            <a:ext cx="2103120" cy="1828800"/>
          </a:xfrm>
          <a:prstGeom prst="rect">
            <a:avLst/>
          </a:prstGeom>
          <a:solidFill>
            <a:srgbClr val="EE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983480" y="2907792"/>
            <a:ext cx="1828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La mercancia es recibida en el punto de origen y se registra en el sistema.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32320" y="1920240"/>
            <a:ext cx="2103120" cy="54864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132320" y="1993392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En Transito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183880" y="2468880"/>
            <a:ext cx="54864" cy="36576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132320" y="2834640"/>
            <a:ext cx="2103120" cy="1828800"/>
          </a:xfrm>
          <a:prstGeom prst="rect">
            <a:avLst/>
          </a:prstGeom>
          <a:solidFill>
            <a:srgbClr val="EE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269480" y="2907792"/>
            <a:ext cx="1828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La carga es embarcada. El cliente puede consultar el estado.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418320" y="1920240"/>
            <a:ext cx="2103120" cy="5486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418320" y="1993392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Entregado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69880" y="2468880"/>
            <a:ext cx="54864" cy="36576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9418320" y="2834640"/>
            <a:ext cx="2103120" cy="1828800"/>
          </a:xfrm>
          <a:prstGeom prst="rect">
            <a:avLst/>
          </a:prstGeom>
          <a:solidFill>
            <a:srgbClr val="EE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555480" y="2907792"/>
            <a:ext cx="1828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La mercancia llega al destino y se confirma la entrega.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74320" y="4937760"/>
            <a:ext cx="3749039" cy="164592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50749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Manifesto de Carga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55778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Registro detallado de todos los items incluidos en el envio, exportable como PDF.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937760"/>
            <a:ext cx="3749039" cy="164592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389120" y="50749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Control de Pesos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89120" y="55778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Cada item registra peso individual para calcular el costo exacto del envio.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38160" y="4937760"/>
            <a:ext cx="3749039" cy="164592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21040" y="50749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Historial de Envios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21040" y="55778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FF"/>
                </a:solidFill>
                <a:latin typeface="Calibri"/>
              </a:rPr>
              <a:t>El cliente y el negocio pueden consultar el historial completo de cabotajes.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12188952" cy="4572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Kits de Comida — Canastas Alimentarias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145743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Envia canastas de alimentos prearmadas a tu familia en Haiti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91640"/>
            <a:ext cx="121889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A500"/>
                </a:solidFill>
                <a:latin typeface="Calibri"/>
              </a:rPr>
              <a:t>Tipos de Kits Disponibles: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194560"/>
            <a:ext cx="5486400" cy="1828800"/>
          </a:xfrm>
          <a:prstGeom prst="rect">
            <a:avLst/>
          </a:prstGeom>
          <a:solidFill>
            <a:srgbClr val="2424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2194560"/>
            <a:ext cx="109728" cy="182880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2377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3F87"/>
                </a:solidFill>
                <a:latin typeface="Calibri"/>
              </a:rPr>
              <a:t>Kit Basico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880360"/>
            <a:ext cx="5029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Arroz, habichuelas, aceite, sal, azucar. Ideal para el consumo basico familiar.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2194560"/>
            <a:ext cx="5486400" cy="1828800"/>
          </a:xfrm>
          <a:prstGeom prst="rect">
            <a:avLst/>
          </a:prstGeom>
          <a:solidFill>
            <a:srgbClr val="2424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17920" y="2194560"/>
            <a:ext cx="109728" cy="182880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2377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0995B"/>
                </a:solidFill>
                <a:latin typeface="Calibri"/>
              </a:rPr>
              <a:t>Kit Familiar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2880360"/>
            <a:ext cx="5029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Incluye productos adicionales como pasta, sardinas, leche en polvo y harina.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251960"/>
            <a:ext cx="5486400" cy="1828800"/>
          </a:xfrm>
          <a:prstGeom prst="rect">
            <a:avLst/>
          </a:prstGeom>
          <a:solidFill>
            <a:srgbClr val="2424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65760" y="4251960"/>
            <a:ext cx="109728" cy="182880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44348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E1126"/>
                </a:solidFill>
                <a:latin typeface="Calibri"/>
              </a:rPr>
              <a:t>Kit Premium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37760"/>
            <a:ext cx="5029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Canasta completa con productos de mayor calidad y variedad para toda la familia.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17920" y="4251960"/>
            <a:ext cx="5486400" cy="1828800"/>
          </a:xfrm>
          <a:prstGeom prst="rect">
            <a:avLst/>
          </a:prstGeom>
          <a:solidFill>
            <a:srgbClr val="2424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217920" y="4251960"/>
            <a:ext cx="109728" cy="1828800"/>
          </a:xfrm>
          <a:prstGeom prst="rect">
            <a:avLst/>
          </a:prstGeom>
          <a:solidFill>
            <a:srgbClr val="604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46520" y="44348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A0"/>
                </a:solidFill>
                <a:latin typeface="Calibri"/>
              </a:rPr>
              <a:t>Kit Personalizado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4937760"/>
            <a:ext cx="5029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El cliente elige los articulos que desea incluir segun disponibilidad.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446520"/>
            <a:ext cx="1145743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F0A500"/>
                </a:solidFill>
                <a:latin typeface="Calibri"/>
              </a:rPr>
              <a:t>Los precios de los items del kit son privados. Los clientes ven el nombre del kit y precio total.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463040"/>
            <a:ext cx="12188952" cy="64008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21889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Panel de Agentes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14400"/>
            <a:ext cx="11457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0A500"/>
                </a:solidFill>
                <a:latin typeface="Calibri"/>
              </a:rPr>
              <a:t>Red de representantes autorizados de Edalfood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91640"/>
            <a:ext cx="121889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A1A2E"/>
                </a:solidFill>
                <a:latin typeface="Calibri"/>
              </a:rPr>
              <a:t>Que puede hacer un Agente?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28600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2286000"/>
            <a:ext cx="3749039" cy="41148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34086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Numero de Agente Unico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76148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Cada agente tiene un codigo unico con formato AG-2025-000001 para identificacion oficial.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228600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2286000"/>
            <a:ext cx="3749039" cy="411480"/>
          </a:xfrm>
          <a:prstGeom prst="rect">
            <a:avLst/>
          </a:prstGeom>
          <a:solidFill>
            <a:srgbClr val="003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234086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Procesar Remesas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276148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Recibe, verifica y aprueba solicitudes de remesa de los clientes asignados.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600" y="228600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0" y="2286000"/>
            <a:ext cx="3749039" cy="41148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40" y="234086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Cartera (Wallet)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1040" y="276148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Tiene su propia cartera digital donde se acumulan las comisiones ganadas por servicios.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443484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4434840"/>
            <a:ext cx="3749039" cy="4114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448970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Retiro de Comisiones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491032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Puede solicitar el retiro de saldo acumulado en su wallet hacia su cuenta bancaria.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97680" y="443484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97680" y="4434840"/>
            <a:ext cx="3749039" cy="411480"/>
          </a:xfrm>
          <a:prstGeom prst="rect">
            <a:avLst/>
          </a:prstGeom>
          <a:solidFill>
            <a:srgbClr val="E86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48970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Gestion de Clientes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491032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Visualiza y asiste a sus clientes registrados en la plataforma.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229600" y="4434840"/>
            <a:ext cx="3749039" cy="1920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229600" y="4434840"/>
            <a:ext cx="3749039" cy="411480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321040" y="448970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Estado de Cuenta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21040" y="4910328"/>
            <a:ext cx="3566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A2E"/>
                </a:solidFill>
                <a:latin typeface="Calibri"/>
              </a:rPr>
              <a:t>Accede al historial completo de transacciones, servicios procesados y ganancias.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C1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0" y="0"/>
            <a:ext cx="73152" cy="6858000"/>
          </a:xfrm>
          <a:prstGeom prst="rect">
            <a:avLst/>
          </a:prstGeom>
          <a:solidFill>
            <a:srgbClr val="F0A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64008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Panel de
Negocios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560320"/>
            <a:ext cx="3412906" cy="38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2743200"/>
            <a:ext cx="4937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FFDD"/>
                </a:solidFill>
                <a:latin typeface="Calibri"/>
              </a:rPr>
              <a:t>Herramientas exclusivas para negocios afiliados a Edalfood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3520440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6928" y="3502152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Gestion del catalogo de productos propios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005072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3986784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POS para ventas presenciales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4489704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" y="4471416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Panel de pedidos recibidos y su estado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4974336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" y="4956048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Reportes de ventas y ganancias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5458968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544068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Historial de transacciones del negocio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5943600"/>
            <a:ext cx="73152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66928" y="5925312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Wallet propio para comisiones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64008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A500"/>
                </a:solidFill>
                <a:latin typeface="Calibri"/>
              </a:rPr>
              <a:t>Tipos de Negocios en la Red: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52160" y="1280160"/>
            <a:ext cx="5943600" cy="1234440"/>
          </a:xfrm>
          <a:prstGeom prst="rect">
            <a:avLst/>
          </a:prstGeom>
          <a:solidFill>
            <a:srgbClr val="1C2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852160" y="1280160"/>
            <a:ext cx="64008" cy="12344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035040" y="1389888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Distribuidor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35040" y="1810512"/>
            <a:ext cx="5577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CC"/>
                </a:solidFill>
                <a:latin typeface="Calibri"/>
              </a:rPr>
              <a:t>Mayoristas que abastecen el inventario de la plataforma.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852160" y="2697480"/>
            <a:ext cx="5943600" cy="1234440"/>
          </a:xfrm>
          <a:prstGeom prst="rect">
            <a:avLst/>
          </a:prstGeom>
          <a:solidFill>
            <a:srgbClr val="1C2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852160" y="2697480"/>
            <a:ext cx="64008" cy="12344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35040" y="2807208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Punto de Venta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35040" y="3227832"/>
            <a:ext cx="5577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CC"/>
                </a:solidFill>
                <a:latin typeface="Calibri"/>
              </a:rPr>
              <a:t>Tiendas afiliadas que venden directamente al consumidor.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52160" y="4114800"/>
            <a:ext cx="5943600" cy="1234440"/>
          </a:xfrm>
          <a:prstGeom prst="rect">
            <a:avLst/>
          </a:prstGeom>
          <a:solidFill>
            <a:srgbClr val="1C2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852160" y="4114800"/>
            <a:ext cx="64008" cy="12344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035040" y="4224528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Punto de Cobro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35040" y="4645152"/>
            <a:ext cx="5577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CC"/>
                </a:solidFill>
                <a:latin typeface="Calibri"/>
              </a:rPr>
              <a:t>Negocios autorizados para pagar remesas en efectivo.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852160" y="5532120"/>
            <a:ext cx="5943600" cy="1234440"/>
          </a:xfrm>
          <a:prstGeom prst="rect">
            <a:avLst/>
          </a:prstGeom>
          <a:solidFill>
            <a:srgbClr val="1C2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852160" y="5532120"/>
            <a:ext cx="64008" cy="1234440"/>
          </a:xfrm>
          <a:prstGeom prst="rect">
            <a:avLst/>
          </a:prstGeom>
          <a:solidFill>
            <a:srgbClr val="109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035040" y="5641848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Restaurante / Food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35040" y="6062472"/>
            <a:ext cx="5577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CC"/>
                </a:solidFill>
                <a:latin typeface="Calibri"/>
              </a:rPr>
              <a:t>Negocios de comida que ofrecen sus productos en la plataforma.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